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1" r:id="rId4"/>
    <p:sldId id="270" r:id="rId5"/>
    <p:sldId id="269" r:id="rId6"/>
    <p:sldId id="268" r:id="rId7"/>
    <p:sldId id="267" r:id="rId8"/>
    <p:sldId id="266" r:id="rId9"/>
    <p:sldId id="265" r:id="rId10"/>
    <p:sldId id="264" r:id="rId11"/>
    <p:sldId id="263" r:id="rId12"/>
    <p:sldId id="262" r:id="rId13"/>
    <p:sldId id="257" r:id="rId14"/>
    <p:sldId id="261" r:id="rId15"/>
    <p:sldId id="260" r:id="rId16"/>
    <p:sldId id="259" r:id="rId17"/>
    <p:sldId id="258"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DD9F9F3A-F945-464A-88EE-948C78C23414}" type="datetimeFigureOut">
              <a:rPr lang="es-CL" smtClean="0"/>
              <a:t>30-09-2014</a:t>
            </a:fld>
            <a:endParaRPr lang="es-CL"/>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CL"/>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C1ABFD8-8508-45FB-B9DF-258E09B502CD}"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D9F9F3A-F945-464A-88EE-948C78C23414}" type="datetimeFigureOut">
              <a:rPr lang="es-CL" smtClean="0"/>
              <a:t>30-09-2014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C1ABFD8-8508-45FB-B9DF-258E09B502CD}"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D9F9F3A-F945-464A-88EE-948C78C23414}" type="datetimeFigureOut">
              <a:rPr lang="es-CL" smtClean="0"/>
              <a:t>30-09-2014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C1ABFD8-8508-45FB-B9DF-258E09B502CD}"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DD9F9F3A-F945-464A-88EE-948C78C23414}" type="datetimeFigureOut">
              <a:rPr lang="es-CL" smtClean="0"/>
              <a:t>30-09-2014</a:t>
            </a:fld>
            <a:endParaRPr lang="es-CL"/>
          </a:p>
        </p:txBody>
      </p:sp>
      <p:sp>
        <p:nvSpPr>
          <p:cNvPr id="5" name="4 Marcador de pie de página"/>
          <p:cNvSpPr>
            <a:spLocks noGrp="1"/>
          </p:cNvSpPr>
          <p:nvPr>
            <p:ph type="ftr" sz="quarter" idx="11"/>
          </p:nvPr>
        </p:nvSpPr>
        <p:spPr>
          <a:xfrm>
            <a:off x="457200" y="6480969"/>
            <a:ext cx="4260056" cy="300831"/>
          </a:xfrm>
        </p:spPr>
        <p:txBody>
          <a:bodyPr/>
          <a:lstStyle/>
          <a:p>
            <a:endParaRPr lang="es-CL"/>
          </a:p>
        </p:txBody>
      </p:sp>
      <p:sp>
        <p:nvSpPr>
          <p:cNvPr id="6" name="5 Marcador de número de diapositiva"/>
          <p:cNvSpPr>
            <a:spLocks noGrp="1"/>
          </p:cNvSpPr>
          <p:nvPr>
            <p:ph type="sldNum" sz="quarter" idx="12"/>
          </p:nvPr>
        </p:nvSpPr>
        <p:spPr/>
        <p:txBody>
          <a:bodyPr/>
          <a:lstStyle/>
          <a:p>
            <a:fld id="{4C1ABFD8-8508-45FB-B9DF-258E09B502CD}"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DD9F9F3A-F945-464A-88EE-948C78C23414}" type="datetimeFigureOut">
              <a:rPr lang="es-CL" smtClean="0"/>
              <a:t>30-09-2014</a:t>
            </a:fld>
            <a:endParaRPr lang="es-CL"/>
          </a:p>
        </p:txBody>
      </p:sp>
      <p:sp>
        <p:nvSpPr>
          <p:cNvPr id="5" name="4 Marcador de pie de página"/>
          <p:cNvSpPr>
            <a:spLocks noGrp="1"/>
          </p:cNvSpPr>
          <p:nvPr>
            <p:ph type="ftr" sz="quarter" idx="11"/>
          </p:nvPr>
        </p:nvSpPr>
        <p:spPr>
          <a:xfrm>
            <a:off x="2619376" y="6480969"/>
            <a:ext cx="4260056" cy="300831"/>
          </a:xfrm>
        </p:spPr>
        <p:txBody>
          <a:bodyPr/>
          <a:lstStyle/>
          <a:p>
            <a:endParaRPr lang="es-CL"/>
          </a:p>
        </p:txBody>
      </p:sp>
      <p:sp>
        <p:nvSpPr>
          <p:cNvPr id="6" name="5 Marcador de número de diapositiva"/>
          <p:cNvSpPr>
            <a:spLocks noGrp="1"/>
          </p:cNvSpPr>
          <p:nvPr>
            <p:ph type="sldNum" sz="quarter" idx="12"/>
          </p:nvPr>
        </p:nvSpPr>
        <p:spPr>
          <a:xfrm>
            <a:off x="8451056" y="809624"/>
            <a:ext cx="502920" cy="300831"/>
          </a:xfrm>
        </p:spPr>
        <p:txBody>
          <a:bodyPr/>
          <a:lstStyle/>
          <a:p>
            <a:fld id="{4C1ABFD8-8508-45FB-B9DF-258E09B502CD}" type="slidenum">
              <a:rPr lang="es-CL" smtClean="0"/>
              <a:t>‹Nº›</a:t>
            </a:fld>
            <a:endParaRPr lang="es-CL"/>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DD9F9F3A-F945-464A-88EE-948C78C23414}" type="datetimeFigureOut">
              <a:rPr lang="es-CL" smtClean="0"/>
              <a:t>30-09-2014</a:t>
            </a:fld>
            <a:endParaRPr lang="es-CL"/>
          </a:p>
        </p:txBody>
      </p:sp>
      <p:sp>
        <p:nvSpPr>
          <p:cNvPr id="6" name="5 Marcador de pie de página"/>
          <p:cNvSpPr>
            <a:spLocks noGrp="1"/>
          </p:cNvSpPr>
          <p:nvPr>
            <p:ph type="ftr" sz="quarter" idx="11"/>
          </p:nvPr>
        </p:nvSpPr>
        <p:spPr>
          <a:xfrm>
            <a:off x="457200" y="6480969"/>
            <a:ext cx="4260056" cy="301752"/>
          </a:xfrm>
        </p:spPr>
        <p:txBody>
          <a:bodyPr/>
          <a:lstStyle/>
          <a:p>
            <a:endParaRPr lang="es-CL"/>
          </a:p>
        </p:txBody>
      </p:sp>
      <p:sp>
        <p:nvSpPr>
          <p:cNvPr id="7" name="6 Marcador de número de diapositiva"/>
          <p:cNvSpPr>
            <a:spLocks noGrp="1"/>
          </p:cNvSpPr>
          <p:nvPr>
            <p:ph type="sldNum" sz="quarter" idx="12"/>
          </p:nvPr>
        </p:nvSpPr>
        <p:spPr>
          <a:xfrm>
            <a:off x="7589520" y="6480969"/>
            <a:ext cx="502920" cy="301752"/>
          </a:xfrm>
        </p:spPr>
        <p:txBody>
          <a:bodyPr/>
          <a:lstStyle/>
          <a:p>
            <a:fld id="{4C1ABFD8-8508-45FB-B9DF-258E09B502CD}"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DD9F9F3A-F945-464A-88EE-948C78C23414}" type="datetimeFigureOut">
              <a:rPr lang="es-CL" smtClean="0"/>
              <a:t>30-09-2014</a:t>
            </a:fld>
            <a:endParaRPr lang="es-CL"/>
          </a:p>
        </p:txBody>
      </p:sp>
      <p:sp>
        <p:nvSpPr>
          <p:cNvPr id="8" name="7 Marcador de pie de página"/>
          <p:cNvSpPr>
            <a:spLocks noGrp="1"/>
          </p:cNvSpPr>
          <p:nvPr>
            <p:ph type="ftr" sz="quarter" idx="11"/>
          </p:nvPr>
        </p:nvSpPr>
        <p:spPr>
          <a:xfrm>
            <a:off x="457200" y="6480969"/>
            <a:ext cx="4261104" cy="301752"/>
          </a:xfrm>
        </p:spPr>
        <p:txBody>
          <a:bodyPr/>
          <a:lstStyle/>
          <a:p>
            <a:endParaRPr lang="es-CL"/>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4C1ABFD8-8508-45FB-B9DF-258E09B502CD}"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D9F9F3A-F945-464A-88EE-948C78C23414}" type="datetimeFigureOut">
              <a:rPr lang="es-CL" smtClean="0"/>
              <a:t>30-09-2014</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4C1ABFD8-8508-45FB-B9DF-258E09B502CD}"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DD9F9F3A-F945-464A-88EE-948C78C23414}" type="datetimeFigureOut">
              <a:rPr lang="es-CL" smtClean="0"/>
              <a:t>30-09-2014</a:t>
            </a:fld>
            <a:endParaRPr lang="es-CL"/>
          </a:p>
        </p:txBody>
      </p:sp>
      <p:sp>
        <p:nvSpPr>
          <p:cNvPr id="3" name="2 Marcador de pie de página"/>
          <p:cNvSpPr>
            <a:spLocks noGrp="1"/>
          </p:cNvSpPr>
          <p:nvPr>
            <p:ph type="ftr" sz="quarter" idx="11"/>
          </p:nvPr>
        </p:nvSpPr>
        <p:spPr>
          <a:xfrm>
            <a:off x="457200" y="6481890"/>
            <a:ext cx="4260056" cy="300831"/>
          </a:xfrm>
        </p:spPr>
        <p:txBody>
          <a:bodyPr/>
          <a:lstStyle/>
          <a:p>
            <a:endParaRPr lang="es-CL"/>
          </a:p>
        </p:txBody>
      </p:sp>
      <p:sp>
        <p:nvSpPr>
          <p:cNvPr id="4" name="3 Marcador de número de diapositiva"/>
          <p:cNvSpPr>
            <a:spLocks noGrp="1"/>
          </p:cNvSpPr>
          <p:nvPr>
            <p:ph type="sldNum" sz="quarter" idx="12"/>
          </p:nvPr>
        </p:nvSpPr>
        <p:spPr>
          <a:xfrm>
            <a:off x="7589520" y="6480969"/>
            <a:ext cx="502920" cy="301752"/>
          </a:xfrm>
        </p:spPr>
        <p:txBody>
          <a:bodyPr/>
          <a:lstStyle/>
          <a:p>
            <a:fld id="{4C1ABFD8-8508-45FB-B9DF-258E09B502CD}"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DD9F9F3A-F945-464A-88EE-948C78C23414}" type="datetimeFigureOut">
              <a:rPr lang="es-CL" smtClean="0"/>
              <a:t>30-09-2014</a:t>
            </a:fld>
            <a:endParaRPr lang="es-CL"/>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CL"/>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4C1ABFD8-8508-45FB-B9DF-258E09B502CD}"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DD9F9F3A-F945-464A-88EE-948C78C23414}" type="datetimeFigureOut">
              <a:rPr lang="es-CL" smtClean="0"/>
              <a:t>30-09-2014</a:t>
            </a:fld>
            <a:endParaRPr lang="es-CL"/>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CL"/>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4C1ABFD8-8508-45FB-B9DF-258E09B502CD}"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D9F9F3A-F945-464A-88EE-948C78C23414}" type="datetimeFigureOut">
              <a:rPr lang="es-CL" smtClean="0"/>
              <a:t>30-09-2014</a:t>
            </a:fld>
            <a:endParaRPr lang="es-CL"/>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L"/>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C1ABFD8-8508-45FB-B9DF-258E09B502CD}" type="slidenum">
              <a:rPr lang="es-CL" smtClean="0"/>
              <a:t>‹Nº›</a:t>
            </a:fld>
            <a:endParaRPr lang="es-C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lnSpcReduction="10000"/>
          </a:bodyPr>
          <a:lstStyle/>
          <a:p>
            <a:r>
              <a:rPr lang="es-CL" dirty="0"/>
              <a:t>Introducción</a:t>
            </a:r>
          </a:p>
          <a:p>
            <a:r>
              <a:rPr lang="es-CL" dirty="0"/>
              <a:t>La separación magnética de menas de hierro ha sido utilizada por casi 200 años, empleando para ello, una amplia variedad de equipos. Los separadores magnéticos aprovechan la diferencia en las propiedades magnéticas de los minerales componentes de las menas. Todos los materiales se alteran en alguna forma al colocarlos en un campo magnético, aunque en la mayor parte de las sustancias, el efecto es demasiado ligero para detectarlo.</a:t>
            </a:r>
          </a:p>
        </p:txBody>
      </p:sp>
    </p:spTree>
    <p:extLst>
      <p:ext uri="{BB962C8B-B14F-4D97-AF65-F5344CB8AC3E}">
        <p14:creationId xmlns:p14="http://schemas.microsoft.com/office/powerpoint/2010/main" val="425337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Los separadores magnéticos pueden ser del tipo electroimanes o imanes permanentes. Los electroimanes utilizan vueltas de alambre de cobre o de aluminio alrededor de un núcleo de hierro dotado de energía con corriente directa</a:t>
            </a:r>
          </a:p>
        </p:txBody>
      </p:sp>
    </p:spTree>
    <p:extLst>
      <p:ext uri="{BB962C8B-B14F-4D97-AF65-F5344CB8AC3E}">
        <p14:creationId xmlns:p14="http://schemas.microsoft.com/office/powerpoint/2010/main" val="356560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Los imanes permanentes no requieren de energía exterior, las aleaciones especiales de estos imanes continúan produciendo un campo magnético a un nivel constante en forma indefinida después de su carga inicial, a menos que sean expuestos a influencias </a:t>
            </a:r>
            <a:r>
              <a:rPr lang="es-CL" dirty="0" err="1"/>
              <a:t>desmagnetizadoras</a:t>
            </a:r>
            <a:r>
              <a:rPr lang="es-CL" dirty="0"/>
              <a:t>.</a:t>
            </a:r>
          </a:p>
        </p:txBody>
      </p:sp>
    </p:spTree>
    <p:extLst>
      <p:ext uri="{BB962C8B-B14F-4D97-AF65-F5344CB8AC3E}">
        <p14:creationId xmlns:p14="http://schemas.microsoft.com/office/powerpoint/2010/main" val="43819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En el separador se deben incorporar las medidas necesarias para regular la intensidad del campo magnético y así permitir el tratamiento de varios tipos de materiales. Esto se logra fácilmente en los separadores electromagnéticos variando la corriente, mientras</a:t>
            </a:r>
          </a:p>
          <a:p>
            <a:r>
              <a:rPr lang="es-CL" dirty="0"/>
              <a:t>que en los separadores que utilizan magnetos permanentes, se puede variar la distancia interpolar.</a:t>
            </a:r>
          </a:p>
        </p:txBody>
      </p:sp>
    </p:spTree>
    <p:extLst>
      <p:ext uri="{BB962C8B-B14F-4D97-AF65-F5344CB8AC3E}">
        <p14:creationId xmlns:p14="http://schemas.microsoft.com/office/powerpoint/2010/main" val="2720616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La introducción de nuevas aleaciones magnéticas, normalmente incorporando uno o más elementos tierras raras, ha permitido a los separadores magnéticos operar con campos magnéticos mucho mayores que los normales, posibilitando la aplicación a menas que contienen minerales levemente magnéticos</a:t>
            </a:r>
          </a:p>
        </p:txBody>
      </p:sp>
    </p:spTree>
    <p:extLst>
      <p:ext uri="{BB962C8B-B14F-4D97-AF65-F5344CB8AC3E}">
        <p14:creationId xmlns:p14="http://schemas.microsoft.com/office/powerpoint/2010/main" val="287156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b="1" dirty="0"/>
              <a:t>Separadores Magnéticos que Operan como Concentradores y </a:t>
            </a:r>
            <a:r>
              <a:rPr lang="es-CL" b="1" dirty="0" smtClean="0"/>
              <a:t>Purificadores</a:t>
            </a:r>
          </a:p>
          <a:p>
            <a:r>
              <a:rPr lang="es-CL" dirty="0"/>
              <a:t>Separadores magnéticos por vía húmeda</a:t>
            </a:r>
          </a:p>
          <a:p>
            <a:r>
              <a:rPr lang="es-CL" dirty="0"/>
              <a:t>Tres tipos de separadores magnéticos por vía húmeda son los más frecuentemente usados:</a:t>
            </a:r>
          </a:p>
          <a:p>
            <a:r>
              <a:rPr lang="es-CL" dirty="0"/>
              <a:t>• Separadores de tambor con magnetos permanentes y electromagnéticos.</a:t>
            </a:r>
          </a:p>
          <a:p>
            <a:r>
              <a:rPr lang="es-CL" dirty="0"/>
              <a:t>• Filtros magnéticos.</a:t>
            </a:r>
          </a:p>
          <a:p>
            <a:r>
              <a:rPr lang="es-CL" dirty="0"/>
              <a:t>• Separadores magnéticos de alta intensidad por vía húmeda.</a:t>
            </a:r>
          </a:p>
        </p:txBody>
      </p:sp>
    </p:spTree>
    <p:extLst>
      <p:ext uri="{BB962C8B-B14F-4D97-AF65-F5344CB8AC3E}">
        <p14:creationId xmlns:p14="http://schemas.microsoft.com/office/powerpoint/2010/main" val="2797493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b="1" dirty="0"/>
              <a:t>Separadores magnéticos de tambor</a:t>
            </a:r>
          </a:p>
          <a:p>
            <a:r>
              <a:rPr lang="es-CL" dirty="0"/>
              <a:t>En estos separadores se pueden utilizar magnetos permanentes o </a:t>
            </a:r>
            <a:r>
              <a:rPr lang="es-CL" dirty="0" err="1"/>
              <a:t>electromagnetos</a:t>
            </a:r>
            <a:r>
              <a:rPr lang="es-CL" dirty="0"/>
              <a:t>, sin embargo la tendencia actual es la substitución de estos últimos por magnetos permanentes debido a los avances y desarrollos que se han alcanzado con nuevos materiales (magnetos de tierras raras, por ejemplo).</a:t>
            </a:r>
          </a:p>
        </p:txBody>
      </p:sp>
    </p:spTree>
    <p:extLst>
      <p:ext uri="{BB962C8B-B14F-4D97-AF65-F5344CB8AC3E}">
        <p14:creationId xmlns:p14="http://schemas.microsoft.com/office/powerpoint/2010/main" val="3129975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Separadores magnéticos de tambor en húmedo del tipo: (a) concurrente, (b) contra-rotación y (c) contracorriente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804243"/>
            <a:ext cx="4968551" cy="4088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991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Filtros magnéticos</a:t>
            </a:r>
          </a:p>
          <a:p>
            <a:r>
              <a:rPr lang="es-CL" dirty="0"/>
              <a:t>Los filtros magnéticos incorporan un elemento filtrante inductivamente magnetizado por un electroimán externo o fuente permanente. El material a limpiar se hace pasar a través de este elemento, en el que son recogidas las partes magnéticas. Periódicamente, el elemento filtrante tiene que ser desmontado y limpiado, para sacar las partículas magnéticas acumuladas.</a:t>
            </a:r>
          </a:p>
        </p:txBody>
      </p:sp>
    </p:spTree>
    <p:extLst>
      <p:ext uri="{BB962C8B-B14F-4D97-AF65-F5344CB8AC3E}">
        <p14:creationId xmlns:p14="http://schemas.microsoft.com/office/powerpoint/2010/main" val="3001973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fontScale="92500" lnSpcReduction="10000"/>
          </a:bodyPr>
          <a:lstStyle/>
          <a:p>
            <a:r>
              <a:rPr lang="es-CL" dirty="0"/>
              <a:t>Separadores magnéticos de alta intensidad por vía húmeda</a:t>
            </a:r>
          </a:p>
          <a:p>
            <a:r>
              <a:rPr lang="es-CL" dirty="0"/>
              <a:t>El desarrollo de los separadores magnéticos de alta intensidad en húmedo fue uno de los hechos más importantes del punto de vista económico, en la historia de la tecnología de la separación de minerales. La posibilidad de beneficiar grandes masas de menas débilmente magnéticas, principalmente menas de hierro, con alta recuperación, inclusive en las fracciones ultra-finas (menores que 200 mallas), solo fue alcanzada con el desarrollo de estos separadores magnéticos continuos en húmedo.</a:t>
            </a:r>
          </a:p>
        </p:txBody>
      </p:sp>
    </p:spTree>
    <p:extLst>
      <p:ext uri="{BB962C8B-B14F-4D97-AF65-F5344CB8AC3E}">
        <p14:creationId xmlns:p14="http://schemas.microsoft.com/office/powerpoint/2010/main" val="3382422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fontScale="70000" lnSpcReduction="20000"/>
          </a:bodyPr>
          <a:lstStyle/>
          <a:p>
            <a:r>
              <a:rPr lang="es-CL" dirty="0"/>
              <a:t>Las aplicaciones principales de los separadores magnéticos de alta intensidad en húmedo son las siguientes:</a:t>
            </a:r>
          </a:p>
          <a:p>
            <a:r>
              <a:rPr lang="es-CL" dirty="0"/>
              <a:t>• Producción de un concentrado magnético cuando el mineral magnético es el producto requerido (por ejemplo: </a:t>
            </a:r>
            <a:r>
              <a:rPr lang="es-CL" dirty="0" err="1"/>
              <a:t>hematita</a:t>
            </a:r>
            <a:r>
              <a:rPr lang="es-CL" dirty="0"/>
              <a:t>, </a:t>
            </a:r>
            <a:r>
              <a:rPr lang="es-CL" dirty="0" err="1"/>
              <a:t>pirrotita</a:t>
            </a:r>
            <a:r>
              <a:rPr lang="es-CL" dirty="0"/>
              <a:t>, siderita, ilmenita, menas de cromo, manganeso, tungsteno, cinc, </a:t>
            </a:r>
            <a:r>
              <a:rPr lang="es-CL" dirty="0" err="1"/>
              <a:t>niquel</a:t>
            </a:r>
            <a:r>
              <a:rPr lang="es-CL" dirty="0"/>
              <a:t>, tantalio/niobio, molibdeno y otros minerales con características magnéticas)</a:t>
            </a:r>
          </a:p>
          <a:p>
            <a:r>
              <a:rPr lang="es-CL" dirty="0"/>
              <a:t>• Mejoramiento de las leyes por la remoción de impurezas cuando el mineral no magnético es el producto requerido (por ejemplo: arenas vidriosas, apatita, arcilla, talco, caolín, feldespato, carbón, barita, grafito, bauxita, casiterita, etc.).</a:t>
            </a:r>
          </a:p>
          <a:p>
            <a:r>
              <a:rPr lang="es-CL" dirty="0"/>
              <a:t>• </a:t>
            </a:r>
            <a:r>
              <a:rPr lang="es-CL" dirty="0" err="1"/>
              <a:t>Preconcentración</a:t>
            </a:r>
            <a:r>
              <a:rPr lang="es-CL" dirty="0"/>
              <a:t> para un tratamiento adicional por un proceso diferente (por ejemplo: minerales de uranio, oro, platino, cromo, manganeso, hierro, escorias, residuos, etc.).</a:t>
            </a:r>
          </a:p>
          <a:p>
            <a:r>
              <a:rPr lang="es-CL" dirty="0"/>
              <a:t>• Recuperación de ilmenita, granate, cromita y </a:t>
            </a:r>
            <a:r>
              <a:rPr lang="es-CL" dirty="0" err="1"/>
              <a:t>monacita</a:t>
            </a:r>
            <a:r>
              <a:rPr lang="es-CL" dirty="0"/>
              <a:t> dentro de los magnéticos, y rutilo, </a:t>
            </a:r>
            <a:r>
              <a:rPr lang="es-CL" dirty="0" err="1"/>
              <a:t>leucoxeno</a:t>
            </a:r>
            <a:r>
              <a:rPr lang="es-CL" dirty="0"/>
              <a:t>, y zircón dentro de las fracciones no magnéticas de los minerales presentes en arenas.</a:t>
            </a:r>
          </a:p>
        </p:txBody>
      </p:sp>
    </p:spTree>
    <p:extLst>
      <p:ext uri="{BB962C8B-B14F-4D97-AF65-F5344CB8AC3E}">
        <p14:creationId xmlns:p14="http://schemas.microsoft.com/office/powerpoint/2010/main" val="3857058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lnSpcReduction="10000"/>
          </a:bodyPr>
          <a:lstStyle/>
          <a:p>
            <a:r>
              <a:rPr lang="es-CL" dirty="0"/>
              <a:t>Los materiales se clasifican en dos amplios grupos, según los atraiga o los repela un magneto: </a:t>
            </a:r>
            <a:r>
              <a:rPr lang="es-CL" b="1" dirty="0"/>
              <a:t>paramagnéticos y diamagnéticos</a:t>
            </a:r>
            <a:r>
              <a:rPr lang="es-CL" dirty="0"/>
              <a:t>. </a:t>
            </a:r>
            <a:r>
              <a:rPr lang="es-CL" b="1" dirty="0"/>
              <a:t>Los diamagnéticos se repelen </a:t>
            </a:r>
            <a:r>
              <a:rPr lang="es-CL" dirty="0"/>
              <a:t>a lo largo de las líneas de fuerza magnética, hasta el punto donde la intensidad de campo ya es muy leve. Las sustancias diamagnéticas no se pueden concentrar magnéticamente. Los </a:t>
            </a:r>
            <a:r>
              <a:rPr lang="es-CL" b="1" dirty="0"/>
              <a:t>paramagnéticos son atraídos </a:t>
            </a:r>
            <a:r>
              <a:rPr lang="es-CL" dirty="0"/>
              <a:t>a lo largo de las líneas de fuerza magnética hasta los puntos de mayor intensidad del campo</a:t>
            </a:r>
          </a:p>
        </p:txBody>
      </p:sp>
    </p:spTree>
    <p:extLst>
      <p:ext uri="{BB962C8B-B14F-4D97-AF65-F5344CB8AC3E}">
        <p14:creationId xmlns:p14="http://schemas.microsoft.com/office/powerpoint/2010/main" val="730877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Separador magnético Jones de alta intensidad en húmedo tipo carrusel.</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3650" y="2420888"/>
            <a:ext cx="5256584" cy="493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2019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fontScale="85000" lnSpcReduction="20000"/>
          </a:bodyPr>
          <a:lstStyle/>
          <a:p>
            <a:r>
              <a:rPr lang="es-CL" dirty="0"/>
              <a:t>Separadores magnéticos por vía seca</a:t>
            </a:r>
          </a:p>
          <a:p>
            <a:r>
              <a:rPr lang="es-CL" dirty="0" smtClean="0"/>
              <a:t>Separadores </a:t>
            </a:r>
            <a:r>
              <a:rPr lang="es-CL" dirty="0"/>
              <a:t>magnéticos de banda transversal de alta intensidad</a:t>
            </a:r>
          </a:p>
          <a:p>
            <a:r>
              <a:rPr lang="es-CL" dirty="0"/>
              <a:t>El separador magnético de banda transversal coge los materiales magnéticos y los quita de la cinta de alimentación descargándolos en un lado. La concentración es por elevación directa, y el producto magnético es limpio y libre de materiales no magnéticos</a:t>
            </a:r>
          </a:p>
          <a:p>
            <a:r>
              <a:rPr lang="es-CL" dirty="0"/>
              <a:t>atrapados. La banda transversal ha sido utilizada para concentrar wolframita, </a:t>
            </a:r>
            <a:r>
              <a:rPr lang="es-CL" dirty="0" err="1"/>
              <a:t>monacita</a:t>
            </a:r>
            <a:r>
              <a:rPr lang="es-CL" dirty="0"/>
              <a:t>, y otros productos minerales de valor. Son equipos de baja capacidad. En la figura 7.7. se presenta un separador magnético de banda transversal de alta intensidad.</a:t>
            </a:r>
          </a:p>
        </p:txBody>
      </p:sp>
    </p:spTree>
    <p:extLst>
      <p:ext uri="{BB962C8B-B14F-4D97-AF65-F5344CB8AC3E}">
        <p14:creationId xmlns:p14="http://schemas.microsoft.com/office/powerpoint/2010/main" val="4265139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Las principales aplicaciones son las siguientes:</a:t>
            </a:r>
          </a:p>
          <a:p>
            <a:r>
              <a:rPr lang="es-CL" dirty="0"/>
              <a:t>• Recuperación de minerales finos no magnéticos (rutilo) desde relaves magnéticos molidos.</a:t>
            </a:r>
          </a:p>
          <a:p>
            <a:r>
              <a:rPr lang="es-CL" dirty="0"/>
              <a:t>• Concentración de minerales no magnéticos (casiterita) desde minerales magnéticos.</a:t>
            </a:r>
          </a:p>
          <a:p>
            <a:r>
              <a:rPr lang="es-CL" dirty="0"/>
              <a:t>• Producción de wolframita, tantalita y otros minerales magnéticos de alto valor unitario.</a:t>
            </a:r>
          </a:p>
        </p:txBody>
      </p:sp>
    </p:spTree>
    <p:extLst>
      <p:ext uri="{BB962C8B-B14F-4D97-AF65-F5344CB8AC3E}">
        <p14:creationId xmlns:p14="http://schemas.microsoft.com/office/powerpoint/2010/main" val="1047565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El separador magnético de banda transversal de alta intensidad</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564904"/>
            <a:ext cx="5743575"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0089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endParaRPr lang="es-CL" dirty="0"/>
          </a:p>
        </p:txBody>
      </p:sp>
    </p:spTree>
    <p:extLst>
      <p:ext uri="{BB962C8B-B14F-4D97-AF65-F5344CB8AC3E}">
        <p14:creationId xmlns:p14="http://schemas.microsoft.com/office/powerpoint/2010/main" val="537597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endParaRPr lang="es-CL" dirty="0"/>
          </a:p>
        </p:txBody>
      </p:sp>
    </p:spTree>
    <p:extLst>
      <p:ext uri="{BB962C8B-B14F-4D97-AF65-F5344CB8AC3E}">
        <p14:creationId xmlns:p14="http://schemas.microsoft.com/office/powerpoint/2010/main" val="3477267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endParaRPr lang="es-CL" dirty="0"/>
          </a:p>
        </p:txBody>
      </p:sp>
    </p:spTree>
    <p:extLst>
      <p:ext uri="{BB962C8B-B14F-4D97-AF65-F5344CB8AC3E}">
        <p14:creationId xmlns:p14="http://schemas.microsoft.com/office/powerpoint/2010/main" val="3568251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Los materiales paramagnéticos se pueden concentrar en los separadores magnéticos de alta intensidad. Ejemplo de minerales paramagnéticos que se separan en los separadores magnéticos comerciales: ilmenita, rutilo, wolframita, </a:t>
            </a:r>
            <a:r>
              <a:rPr lang="es-CL" dirty="0" err="1"/>
              <a:t>monacita</a:t>
            </a:r>
            <a:r>
              <a:rPr lang="es-CL" dirty="0"/>
              <a:t>, siderita, </a:t>
            </a:r>
            <a:r>
              <a:rPr lang="es-CL" dirty="0" err="1"/>
              <a:t>pirrotita</a:t>
            </a:r>
            <a:r>
              <a:rPr lang="es-CL" dirty="0"/>
              <a:t>, cromita, </a:t>
            </a:r>
            <a:r>
              <a:rPr lang="es-CL" dirty="0" err="1"/>
              <a:t>hematita</a:t>
            </a:r>
            <a:r>
              <a:rPr lang="es-CL" dirty="0"/>
              <a:t> y los minerales de manganeso</a:t>
            </a:r>
          </a:p>
        </p:txBody>
      </p:sp>
    </p:spTree>
    <p:extLst>
      <p:ext uri="{BB962C8B-B14F-4D97-AF65-F5344CB8AC3E}">
        <p14:creationId xmlns:p14="http://schemas.microsoft.com/office/powerpoint/2010/main" val="786398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Algunos elementos son paramagnéticos en sí mismo, tales como, Ni, Co, Mn, Cr, Ce, Ti y los minerales del grupo del platino, pero en la mayoría de los casos las propiedades paramagnéticas de los minerales se deben a la presencia de hierro en alguna forma ferromagnética</a:t>
            </a:r>
          </a:p>
        </p:txBody>
      </p:sp>
    </p:spTree>
    <p:extLst>
      <p:ext uri="{BB962C8B-B14F-4D97-AF65-F5344CB8AC3E}">
        <p14:creationId xmlns:p14="http://schemas.microsoft.com/office/powerpoint/2010/main" val="45379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b="1" dirty="0"/>
              <a:t>El ferromagnetismo </a:t>
            </a:r>
            <a:r>
              <a:rPr lang="es-CL" dirty="0"/>
              <a:t>se considera como un caso especial de paramagnetismo. Los minerales ferromagnéticos tienen muy alta susceptibilidad magnética para las fuerzas magnéticas y retienen algún magnetismo cuando se alejan del campo (remanencia). Estos materiales se pueden concentrar en los separadores magnéticos de baja intensidad</a:t>
            </a:r>
          </a:p>
        </p:txBody>
      </p:sp>
    </p:spTree>
    <p:extLst>
      <p:ext uri="{BB962C8B-B14F-4D97-AF65-F5344CB8AC3E}">
        <p14:creationId xmlns:p14="http://schemas.microsoft.com/office/powerpoint/2010/main" val="3878607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Los principales usos de la separación magnética son: a) eliminación o separación de fragmentos metálicos y; b) procesos de concentración y purificación magnética.</a:t>
            </a:r>
          </a:p>
        </p:txBody>
      </p:sp>
    </p:spTree>
    <p:extLst>
      <p:ext uri="{BB962C8B-B14F-4D97-AF65-F5344CB8AC3E}">
        <p14:creationId xmlns:p14="http://schemas.microsoft.com/office/powerpoint/2010/main" val="806009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lnSpcReduction="10000"/>
          </a:bodyPr>
          <a:lstStyle/>
          <a:p>
            <a:r>
              <a:rPr lang="es-CL" dirty="0"/>
              <a:t>Los separadores magnéticos que eliminan fragmentos metálicos se utilizan generalmente para proteger equipos, tales como trituradoras, pulverizadores, etc. Son normalmente aplicados sobre materiales secos o sobre materiales que contengan solamente humedad superficial. Los separadores más comúnmente utilizados son: tambores o poleas magnéticas, electroimanes suspendidos, placas magnéticas, parrillas magnéticas y detectores de metales</a:t>
            </a:r>
          </a:p>
        </p:txBody>
      </p:sp>
    </p:spTree>
    <p:extLst>
      <p:ext uri="{BB962C8B-B14F-4D97-AF65-F5344CB8AC3E}">
        <p14:creationId xmlns:p14="http://schemas.microsoft.com/office/powerpoint/2010/main" val="2650486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lstStyle/>
          <a:p>
            <a:r>
              <a:rPr lang="es-CL" dirty="0"/>
              <a:t>Los separadores magnéticos y purificadores se dividen en: a) separadores del tipo húmedo o por vía húmedo y; b) separadores del tipo seco o por vía seca</a:t>
            </a:r>
            <a:r>
              <a:rPr lang="es-CL" dirty="0" smtClean="0"/>
              <a:t>.</a:t>
            </a:r>
          </a:p>
          <a:p>
            <a:r>
              <a:rPr lang="es-CL" dirty="0"/>
              <a:t>En la separación magnética la unidad más comúnmente usada es el Gauss (G). La fuerza magnetizadora que induce las líneas de fuerza a través de un material se llama intensidad de campo.</a:t>
            </a:r>
          </a:p>
        </p:txBody>
      </p:sp>
    </p:spTree>
    <p:extLst>
      <p:ext uri="{BB962C8B-B14F-4D97-AF65-F5344CB8AC3E}">
        <p14:creationId xmlns:p14="http://schemas.microsoft.com/office/powerpoint/2010/main" val="1754210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6633"/>
            <a:ext cx="8062912" cy="1152128"/>
          </a:xfrm>
        </p:spPr>
        <p:txBody>
          <a:bodyPr/>
          <a:lstStyle/>
          <a:p>
            <a:pPr algn="ctr"/>
            <a:r>
              <a:rPr lang="es-CL" dirty="0" smtClean="0"/>
              <a:t>Concentración Magnética</a:t>
            </a:r>
            <a:endParaRPr lang="es-CL" dirty="0"/>
          </a:p>
        </p:txBody>
      </p:sp>
      <p:sp>
        <p:nvSpPr>
          <p:cNvPr id="3" name="2 Subtítulo"/>
          <p:cNvSpPr>
            <a:spLocks noGrp="1"/>
          </p:cNvSpPr>
          <p:nvPr>
            <p:ph type="subTitle" idx="1"/>
          </p:nvPr>
        </p:nvSpPr>
        <p:spPr>
          <a:xfrm>
            <a:off x="540544" y="1484784"/>
            <a:ext cx="8062912" cy="5112568"/>
          </a:xfrm>
        </p:spPr>
        <p:txBody>
          <a:bodyPr>
            <a:normAutofit fontScale="92500" lnSpcReduction="10000"/>
          </a:bodyPr>
          <a:lstStyle/>
          <a:p>
            <a:r>
              <a:rPr lang="es-CL" dirty="0"/>
              <a:t>La capacidad de un magneto para elevar un mineral particular depende no solamente del valor de la intensidad de campo, sino también del gradiente de campo, es decir, de la velocidad a la cual aumenta la intensidad de campo hacia la superficie magnética</a:t>
            </a:r>
            <a:r>
              <a:rPr lang="es-CL" dirty="0" smtClean="0"/>
              <a:t>.</a:t>
            </a:r>
          </a:p>
          <a:p>
            <a:r>
              <a:rPr lang="es-CL" dirty="0"/>
              <a:t>Los imanes permanentes no requieren de energía exterior, las aleaciones especiales de estos imanes continúan produciendo un campo magnético a un nivel constante en forma indefinida después de su carga inicial, a menos que sean expuestos a influencias </a:t>
            </a:r>
            <a:r>
              <a:rPr lang="es-CL" dirty="0" err="1"/>
              <a:t>desmagnetizadoras</a:t>
            </a:r>
            <a:r>
              <a:rPr lang="es-CL" dirty="0"/>
              <a:t>.</a:t>
            </a:r>
          </a:p>
        </p:txBody>
      </p:sp>
    </p:spTree>
    <p:extLst>
      <p:ext uri="{BB962C8B-B14F-4D97-AF65-F5344CB8AC3E}">
        <p14:creationId xmlns:p14="http://schemas.microsoft.com/office/powerpoint/2010/main" val="2369912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108</TotalTime>
  <Words>1399</Words>
  <Application>Microsoft Office PowerPoint</Application>
  <PresentationFormat>Presentación en pantalla (4:3)</PresentationFormat>
  <Paragraphs>71</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Brío</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lpstr>Concentración Magnética</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Concentración Magnética</dc:title>
  <dc:creator>Luffi</dc:creator>
  <cp:lastModifiedBy>Luffi</cp:lastModifiedBy>
  <cp:revision>6</cp:revision>
  <dcterms:created xsi:type="dcterms:W3CDTF">2014-10-01T00:40:48Z</dcterms:created>
  <dcterms:modified xsi:type="dcterms:W3CDTF">2014-10-01T02:29:01Z</dcterms:modified>
</cp:coreProperties>
</file>